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67" r:id="rId6"/>
    <p:sldId id="268" r:id="rId7"/>
    <p:sldId id="261" r:id="rId8"/>
    <p:sldId id="269" r:id="rId9"/>
    <p:sldId id="270" r:id="rId10"/>
    <p:sldId id="263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/>
          <p:cNvSpPr/>
          <p:nvPr userDrawn="1"/>
        </p:nvSpPr>
        <p:spPr>
          <a:xfrm>
            <a:off x="250806" y="182880"/>
            <a:ext cx="11697353" cy="64844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795" y="5322789"/>
            <a:ext cx="2856411" cy="674694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2616000" y="1484314"/>
            <a:ext cx="6960000" cy="1561945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28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2616000" y="3284539"/>
            <a:ext cx="6960000" cy="108368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0159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- och slutsida Bei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250806" y="182880"/>
            <a:ext cx="11697353" cy="648440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562" y="5322789"/>
            <a:ext cx="2856409" cy="674694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616000" y="1484314"/>
            <a:ext cx="6960000" cy="1561945"/>
          </a:xfrm>
        </p:spPr>
        <p:txBody>
          <a:bodyPr anchor="b">
            <a:normAutofit/>
          </a:bodyPr>
          <a:lstStyle>
            <a:lvl1pPr algn="ctr">
              <a:defRPr sz="28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616000" y="3284539"/>
            <a:ext cx="6960000" cy="108368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049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- och slutsida Gr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250806" y="182880"/>
            <a:ext cx="11697353" cy="648440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797" y="5322789"/>
            <a:ext cx="2856409" cy="674694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616000" y="1484314"/>
            <a:ext cx="6960000" cy="1561945"/>
          </a:xfrm>
        </p:spPr>
        <p:txBody>
          <a:bodyPr anchor="b">
            <a:normAutofit/>
          </a:bodyPr>
          <a:lstStyle>
            <a:lvl1pPr algn="ctr">
              <a:defRPr sz="28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616000" y="3284539"/>
            <a:ext cx="6960000" cy="108368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2662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 Bild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250806" y="182881"/>
            <a:ext cx="11697353" cy="5430373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797" y="5882422"/>
            <a:ext cx="2856409" cy="674694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2616000" y="1484314"/>
            <a:ext cx="6960000" cy="1561945"/>
          </a:xfrm>
        </p:spPr>
        <p:txBody>
          <a:bodyPr anchor="b">
            <a:normAutofit/>
          </a:bodyPr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 till en rubrik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616000" y="3284539"/>
            <a:ext cx="6960000" cy="108368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för att lägga till underrubrik, tänk dock på att inte använda denna layout som slutsida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1628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 - Sv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383118" y="307049"/>
            <a:ext cx="11425767" cy="54123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B3DD-11D3-46FE-8693-ABC62839DACF}" type="datetimeFigureOut">
              <a:rPr lang="sv-SE" smtClean="0"/>
              <a:pPr/>
              <a:t>2020-11-20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D0E79-C485-4358-AA6A-241A5ED8242A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2616000" y="1484314"/>
            <a:ext cx="6960000" cy="1561945"/>
          </a:xfrm>
        </p:spPr>
        <p:txBody>
          <a:bodyPr anchor="b">
            <a:normAutofit/>
          </a:bodyPr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616000" y="3284539"/>
            <a:ext cx="6960000" cy="108368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4994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 -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383118" y="313664"/>
            <a:ext cx="11425767" cy="54393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B3DD-11D3-46FE-8693-ABC62839DACF}" type="datetimeFigureOut">
              <a:rPr lang="sv-SE" smtClean="0"/>
              <a:pPr/>
              <a:t>2020-11-20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D0E79-C485-4358-AA6A-241A5ED8242A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2616000" y="1484314"/>
            <a:ext cx="6960000" cy="1561945"/>
          </a:xfrm>
        </p:spPr>
        <p:txBody>
          <a:bodyPr anchor="b">
            <a:normAutofit/>
          </a:bodyPr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616000" y="3284539"/>
            <a:ext cx="6960000" cy="108368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0312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 - 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392422" y="306686"/>
            <a:ext cx="11425767" cy="54211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B3DD-11D3-46FE-8693-ABC62839DACF}" type="datetimeFigureOut">
              <a:rPr lang="sv-SE" smtClean="0"/>
              <a:pPr/>
              <a:t>2020-11-20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D0E79-C485-4358-AA6A-241A5ED8242A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2616000" y="1484314"/>
            <a:ext cx="6960000" cy="1561945"/>
          </a:xfrm>
        </p:spPr>
        <p:txBody>
          <a:bodyPr anchor="b">
            <a:normAutofit/>
          </a:bodyPr>
          <a:lstStyle>
            <a:lvl1pPr algn="ctr">
              <a:defRPr sz="28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2616000" y="3284539"/>
            <a:ext cx="6960000" cy="108368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1030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 - Grö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383118" y="314028"/>
            <a:ext cx="11425767" cy="542217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B3DD-11D3-46FE-8693-ABC62839DACF}" type="datetimeFigureOut">
              <a:rPr lang="sv-SE" smtClean="0"/>
              <a:pPr/>
              <a:t>2020-11-20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D0E79-C485-4358-AA6A-241A5ED8242A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2616000" y="1484314"/>
            <a:ext cx="6960000" cy="1561945"/>
          </a:xfrm>
        </p:spPr>
        <p:txBody>
          <a:bodyPr anchor="b">
            <a:normAutofit/>
          </a:bodyPr>
          <a:lstStyle>
            <a:lvl1pPr algn="ctr">
              <a:defRPr sz="28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616000" y="3284539"/>
            <a:ext cx="6960000" cy="108368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1831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 - Bei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383118" y="314028"/>
            <a:ext cx="11425767" cy="54221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B3DD-11D3-46FE-8693-ABC62839DACF}" type="datetimeFigureOut">
              <a:rPr lang="sv-SE" smtClean="0"/>
              <a:pPr/>
              <a:t>2020-11-20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D0E79-C485-4358-AA6A-241A5ED8242A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2616000" y="1484314"/>
            <a:ext cx="6960000" cy="1561945"/>
          </a:xfrm>
        </p:spPr>
        <p:txBody>
          <a:bodyPr anchor="b">
            <a:normAutofit/>
          </a:bodyPr>
          <a:lstStyle>
            <a:lvl1pPr algn="ctr">
              <a:defRPr sz="28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616000" y="3284539"/>
            <a:ext cx="6960000" cy="108368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93066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 - Gr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383118" y="321006"/>
            <a:ext cx="11425767" cy="541519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B3DD-11D3-46FE-8693-ABC62839DACF}" type="datetimeFigureOut">
              <a:rPr lang="sv-SE" smtClean="0"/>
              <a:pPr/>
              <a:t>2020-11-20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D0E79-C485-4358-AA6A-241A5ED8242A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2616000" y="1484314"/>
            <a:ext cx="6960000" cy="1561945"/>
          </a:xfrm>
        </p:spPr>
        <p:txBody>
          <a:bodyPr anchor="b">
            <a:normAutofit/>
          </a:bodyPr>
          <a:lstStyle>
            <a:lvl1pPr algn="ctr">
              <a:defRPr sz="28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616000" y="3284539"/>
            <a:ext cx="6960000" cy="108368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2594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B54EE-67F2-48D2-A02B-4449557A6D87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7657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0292" y="1818658"/>
            <a:ext cx="8871413" cy="388965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B3DD-11D3-46FE-8693-ABC62839DACF}" type="datetimeFigureOut">
              <a:rPr lang="sv-SE" smtClean="0"/>
              <a:t>2020-11-20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D0E79-C485-4358-AA6A-241A5ED8242A}" type="slidenum">
              <a:rPr lang="sv-SE" smtClean="0"/>
              <a:t>‹#›</a:t>
            </a:fld>
            <a:endParaRPr lang="sv-SE"/>
          </a:p>
        </p:txBody>
      </p:sp>
      <p:sp>
        <p:nvSpPr>
          <p:cNvPr id="7" name="textruta 6"/>
          <p:cNvSpPr txBox="1"/>
          <p:nvPr userDrawn="1"/>
        </p:nvSpPr>
        <p:spPr>
          <a:xfrm>
            <a:off x="-700717" y="77376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800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1660295" y="464755"/>
            <a:ext cx="8863152" cy="108046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953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0294" y="1842293"/>
            <a:ext cx="4198252" cy="388695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B3DD-11D3-46FE-8693-ABC62839DACF}" type="datetimeFigureOut">
              <a:rPr lang="sv-SE" smtClean="0"/>
              <a:t>2020-11-20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D0E79-C485-4358-AA6A-241A5ED8242A}" type="slidenum">
              <a:rPr lang="sv-SE" smtClean="0"/>
              <a:t>‹#›</a:t>
            </a:fld>
            <a:endParaRPr lang="sv-SE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6326487" y="1842293"/>
            <a:ext cx="4196960" cy="388695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660295" y="464755"/>
            <a:ext cx="8863152" cy="108046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007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B3DD-11D3-46FE-8693-ABC62839DACF}" type="datetimeFigureOut">
              <a:rPr lang="sv-SE" smtClean="0"/>
              <a:t>2020-11-20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D0E79-C485-4358-AA6A-241A5ED8242A}" type="slidenum">
              <a:rPr lang="sv-SE" smtClean="0"/>
              <a:t>‹#›</a:t>
            </a:fld>
            <a:endParaRPr lang="sv-SE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660295" y="464755"/>
            <a:ext cx="8863152" cy="108046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310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B3DD-11D3-46FE-8693-ABC62839DACF}" type="datetimeFigureOut">
              <a:rPr lang="sv-SE" smtClean="0"/>
              <a:t>2020-11-20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D0E79-C485-4358-AA6A-241A5ED8242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0343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6000" y="1484314"/>
            <a:ext cx="6960000" cy="1561945"/>
          </a:xfrm>
        </p:spPr>
        <p:txBody>
          <a:bodyPr anchor="b">
            <a:normAutofit/>
          </a:bodyPr>
          <a:lstStyle>
            <a:lvl1pPr algn="ctr">
              <a:defRPr sz="28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16000" y="3284539"/>
            <a:ext cx="6960000" cy="108368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B3DD-11D3-46FE-8693-ABC62839DACF}" type="datetimeFigureOut">
              <a:rPr lang="sv-SE" smtClean="0"/>
              <a:pPr/>
              <a:t>2020-11-20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D0E79-C485-4358-AA6A-241A5ED8242A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47355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- och slutsida Sv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/>
          <p:cNvSpPr/>
          <p:nvPr userDrawn="1"/>
        </p:nvSpPr>
        <p:spPr>
          <a:xfrm>
            <a:off x="250806" y="182880"/>
            <a:ext cx="11697353" cy="648440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795" y="5322789"/>
            <a:ext cx="2856411" cy="674694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2616000" y="1484314"/>
            <a:ext cx="6960000" cy="1561945"/>
          </a:xfrm>
        </p:spPr>
        <p:txBody>
          <a:bodyPr anchor="b">
            <a:normAutofit/>
          </a:bodyPr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2616000" y="3284539"/>
            <a:ext cx="6960000" cy="108368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4922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76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- och slutsida 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250806" y="182880"/>
            <a:ext cx="11697353" cy="64844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797" y="5322789"/>
            <a:ext cx="2856409" cy="674694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616000" y="1484314"/>
            <a:ext cx="6960000" cy="1561945"/>
          </a:xfrm>
        </p:spPr>
        <p:txBody>
          <a:bodyPr anchor="b">
            <a:normAutofit/>
          </a:bodyPr>
          <a:lstStyle>
            <a:lvl1pPr algn="ctr">
              <a:defRPr sz="28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616000" y="3284539"/>
            <a:ext cx="6960000" cy="108368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1669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- och slutsida Grö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250806" y="182880"/>
            <a:ext cx="11697353" cy="648440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797" y="5322789"/>
            <a:ext cx="2856409" cy="674694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2616000" y="1484314"/>
            <a:ext cx="6960000" cy="1561945"/>
          </a:xfrm>
        </p:spPr>
        <p:txBody>
          <a:bodyPr anchor="b">
            <a:normAutofit/>
          </a:bodyPr>
          <a:lstStyle>
            <a:lvl1pPr algn="ctr">
              <a:defRPr sz="28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2616000" y="3284539"/>
            <a:ext cx="6960000" cy="108368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5840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64424" y="464754"/>
            <a:ext cx="8863152" cy="108046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0294" y="1818657"/>
            <a:ext cx="8871413" cy="388267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92324" y="6531430"/>
            <a:ext cx="1440000" cy="9856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700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D7A3B3DD-11D3-46FE-8693-ABC62839DACF}" type="datetimeFigureOut">
              <a:rPr lang="sv-SE" smtClean="0"/>
              <a:pPr/>
              <a:t>2020-11-20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51767" y="6531430"/>
            <a:ext cx="5088000" cy="9856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700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6176" y="6531430"/>
            <a:ext cx="1440000" cy="9856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700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D3ED0E79-C485-4358-AA6A-241A5ED8242A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127" y="5890556"/>
            <a:ext cx="2133747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350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ctr" defTabSz="914400" rtl="0" eaLnBrk="1" latinLnBrk="0" hangingPunct="1">
        <a:lnSpc>
          <a:spcPct val="100000"/>
        </a:lnSpc>
        <a:spcBef>
          <a:spcPct val="0"/>
        </a:spcBef>
        <a:buNone/>
        <a:defRPr sz="2800" b="1" i="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lnSpc>
          <a:spcPct val="100000"/>
        </a:lnSpc>
        <a:spcBef>
          <a:spcPts val="1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Courier New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5750" algn="l" defTabSz="914400" rtl="0" eaLnBrk="1" latinLnBrk="0" hangingPunct="1">
        <a:lnSpc>
          <a:spcPct val="100000"/>
        </a:lnSpc>
        <a:spcBef>
          <a:spcPts val="500"/>
        </a:spcBef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Lucida Grande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1234">
          <p15:clr>
            <a:srgbClr val="F26B43"/>
          </p15:clr>
        </p15:guide>
        <p15:guide id="3" pos="4526">
          <p15:clr>
            <a:srgbClr val="F26B43"/>
          </p15:clr>
        </p15:guide>
        <p15:guide id="4" orient="horz" pos="3475">
          <p15:clr>
            <a:srgbClr val="F26B43"/>
          </p15:clr>
        </p15:guide>
        <p15:guide id="5" pos="181">
          <p15:clr>
            <a:srgbClr val="F26B43"/>
          </p15:clr>
        </p15:guide>
        <p15:guide id="6" pos="4378">
          <p15:clr>
            <a:srgbClr val="F26B43"/>
          </p15:clr>
        </p15:guide>
        <p15:guide id="7" pos="1379">
          <p15:clr>
            <a:srgbClr val="F26B43"/>
          </p15:clr>
        </p15:guide>
        <p15:guide id="8" pos="5579">
          <p15:clr>
            <a:srgbClr val="F26B43"/>
          </p15:clr>
        </p15:guide>
        <p15:guide id="9" orient="horz" pos="935">
          <p15:clr>
            <a:srgbClr val="F26B43"/>
          </p15:clr>
        </p15:guide>
        <p15:guide id="10" orient="horz" pos="2069">
          <p15:clr>
            <a:srgbClr val="F26B43"/>
          </p15:clr>
        </p15:guide>
        <p15:guide id="11" orient="horz" pos="177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nna.lundberg@umu.s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>
          <a:xfrm>
            <a:off x="1782617" y="1484314"/>
            <a:ext cx="9827491" cy="1027977"/>
          </a:xfrm>
        </p:spPr>
        <p:txBody>
          <a:bodyPr>
            <a:normAutofit/>
          </a:bodyPr>
          <a:lstStyle/>
          <a:p>
            <a:r>
              <a:rPr lang="sv-SE" dirty="0"/>
              <a:t>”Research </a:t>
            </a:r>
            <a:r>
              <a:rPr lang="sv-SE" dirty="0" err="1"/>
              <a:t>Ethics</a:t>
            </a:r>
            <a:r>
              <a:rPr lang="sv-SE" dirty="0"/>
              <a:t> for </a:t>
            </a:r>
            <a:r>
              <a:rPr lang="sv-SE" dirty="0" err="1"/>
              <a:t>Postdocs</a:t>
            </a:r>
            <a:r>
              <a:rPr lang="sv-SE" dirty="0"/>
              <a:t> and Researchers in Medicine</a:t>
            </a:r>
            <a:r>
              <a:rPr lang="sv-SE" dirty="0" smtClean="0"/>
              <a:t>”</a:t>
            </a:r>
            <a:endParaRPr lang="sv-SE" dirty="0"/>
          </a:p>
        </p:txBody>
      </p:sp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2956372" y="3273998"/>
            <a:ext cx="6860487" cy="1988115"/>
          </a:xfrm>
        </p:spPr>
        <p:txBody>
          <a:bodyPr>
            <a:normAutofit/>
          </a:bodyPr>
          <a:lstStyle/>
          <a:p>
            <a:r>
              <a:rPr lang="sv-SE" dirty="0"/>
              <a:t>Sven-Arne Silfverdal</a:t>
            </a:r>
          </a:p>
          <a:p>
            <a:r>
              <a:rPr lang="sv-SE" dirty="0" err="1" smtClean="0"/>
              <a:t>Chairman</a:t>
            </a:r>
            <a:r>
              <a:rPr lang="sv-SE" dirty="0" smtClean="0"/>
              <a:t>, </a:t>
            </a:r>
            <a:r>
              <a:rPr lang="sv-SE" dirty="0" err="1" smtClean="0"/>
              <a:t>Ethics</a:t>
            </a:r>
            <a:r>
              <a:rPr lang="sv-SE" dirty="0" smtClean="0"/>
              <a:t> </a:t>
            </a:r>
            <a:r>
              <a:rPr lang="sv-SE" dirty="0" err="1" smtClean="0"/>
              <a:t>Committee</a:t>
            </a:r>
            <a:r>
              <a:rPr lang="sv-SE" dirty="0" smtClean="0"/>
              <a:t>, Medical </a:t>
            </a:r>
            <a:r>
              <a:rPr lang="sv-SE" dirty="0" err="1" smtClean="0"/>
              <a:t>Faculty</a:t>
            </a:r>
            <a:r>
              <a:rPr lang="sv-SE" dirty="0" smtClean="0"/>
              <a:t>  </a:t>
            </a:r>
            <a:r>
              <a:rPr lang="sv-SE" sz="1500" dirty="0" smtClean="0"/>
              <a:t>sven.arne.silfverdal@umu.se  </a:t>
            </a:r>
            <a:endParaRPr lang="sv-SE" sz="1500" dirty="0"/>
          </a:p>
          <a:p>
            <a:endParaRPr lang="sv-SE" dirty="0" smtClean="0"/>
          </a:p>
          <a:p>
            <a:r>
              <a:rPr lang="sv-SE" dirty="0" err="1" smtClean="0"/>
              <a:t>Faculty</a:t>
            </a:r>
            <a:r>
              <a:rPr lang="sv-SE" dirty="0" smtClean="0"/>
              <a:t> e-meeting 17 november 2020</a:t>
            </a:r>
            <a:endParaRPr lang="sv-SE" dirty="0"/>
          </a:p>
          <a:p>
            <a:endParaRPr lang="sv-SE" dirty="0"/>
          </a:p>
          <a:p>
            <a:endParaRPr lang="sv-SE" sz="1700" dirty="0"/>
          </a:p>
        </p:txBody>
      </p:sp>
    </p:spTree>
    <p:extLst>
      <p:ext uri="{BB962C8B-B14F-4D97-AF65-F5344CB8AC3E}">
        <p14:creationId xmlns:p14="http://schemas.microsoft.com/office/powerpoint/2010/main" val="355379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1293092" y="1818658"/>
            <a:ext cx="9238614" cy="388965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000" dirty="0"/>
              <a:t>For the purposes of this Act,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Research </a:t>
            </a:r>
            <a:r>
              <a:rPr lang="en-US" sz="2000" dirty="0"/>
              <a:t>means: </a:t>
            </a:r>
            <a:endParaRPr lang="en-US" sz="2000" dirty="0" smtClean="0"/>
          </a:p>
          <a:p>
            <a:r>
              <a:rPr lang="en-US" sz="2000" dirty="0" smtClean="0"/>
              <a:t>scientific </a:t>
            </a:r>
            <a:r>
              <a:rPr lang="en-US" sz="2000" dirty="0"/>
              <a:t>experimental or theoretical work or scientific studies by observation, if the work or studies are done to acquire new knowledge, and development work on a scientific basis, </a:t>
            </a:r>
            <a:r>
              <a:rPr lang="en-US" sz="2000" b="1" dirty="0"/>
              <a:t>but not such work or studies performed only within the framework of higher education at basic level or advanced </a:t>
            </a:r>
            <a:r>
              <a:rPr lang="en-US" sz="2000" b="1" dirty="0" smtClean="0"/>
              <a:t>level</a:t>
            </a:r>
          </a:p>
          <a:p>
            <a:pPr marL="0" indent="0">
              <a:buNone/>
            </a:pPr>
            <a:r>
              <a:rPr lang="en-US" sz="2000" dirty="0" smtClean="0"/>
              <a:t>Research authority means:</a:t>
            </a:r>
          </a:p>
          <a:p>
            <a:r>
              <a:rPr lang="en-US" sz="2000" dirty="0" smtClean="0"/>
              <a:t> a governmental </a:t>
            </a:r>
            <a:r>
              <a:rPr lang="en-US" sz="2000" dirty="0"/>
              <a:t>authority or a natural or legal person in whose research activities are carried out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b="1" dirty="0" smtClean="0"/>
              <a:t> </a:t>
            </a:r>
            <a:endParaRPr lang="sv-SE" b="1" dirty="0"/>
          </a:p>
          <a:p>
            <a:endParaRPr lang="sv-SE" dirty="0" smtClean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517236" y="464755"/>
            <a:ext cx="11231419" cy="1080468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>Act </a:t>
            </a:r>
            <a:r>
              <a:rPr lang="en-US" sz="2700" dirty="0"/>
              <a:t>amending the Act Prop. 2018/19: 165 (2003: 460) on ethical review of research involving </a:t>
            </a:r>
            <a:r>
              <a:rPr lang="en-US" sz="2700" dirty="0" smtClean="0"/>
              <a:t>humans</a:t>
            </a:r>
            <a:r>
              <a:rPr lang="en-US" dirty="0"/>
              <a:t/>
            </a:r>
            <a:br>
              <a:rPr lang="en-US" dirty="0"/>
            </a:br>
            <a:r>
              <a:rPr lang="sv-SE" sz="1800" dirty="0" smtClean="0"/>
              <a:t>lag </a:t>
            </a:r>
            <a:r>
              <a:rPr lang="sv-SE" sz="1800" dirty="0"/>
              <a:t>om ändring i lagen </a:t>
            </a:r>
            <a:r>
              <a:rPr lang="sv-SE" sz="1800" dirty="0" smtClean="0"/>
              <a:t> Prop</a:t>
            </a:r>
            <a:r>
              <a:rPr lang="sv-SE" sz="1800" dirty="0"/>
              <a:t>. 2018/19:165 (2003:460) </a:t>
            </a:r>
            <a:r>
              <a:rPr lang="sv-SE" sz="1800" dirty="0" smtClean="0"/>
              <a:t/>
            </a:r>
            <a:br>
              <a:rPr lang="sv-SE" sz="1800" dirty="0" smtClean="0"/>
            </a:br>
            <a:r>
              <a:rPr lang="sv-SE" sz="1800" dirty="0" smtClean="0"/>
              <a:t>om </a:t>
            </a:r>
            <a:r>
              <a:rPr lang="sv-SE" sz="1800" dirty="0"/>
              <a:t>etikprövning av forskning som avser </a:t>
            </a:r>
            <a:r>
              <a:rPr lang="sv-SE" sz="1800" dirty="0" smtClean="0"/>
              <a:t>människor 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851538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503680" y="203201"/>
            <a:ext cx="9019767" cy="833120"/>
          </a:xfrm>
        </p:spPr>
        <p:txBody>
          <a:bodyPr/>
          <a:lstStyle/>
          <a:p>
            <a:r>
              <a:rPr lang="sv-SE" sz="1800" dirty="0" err="1" smtClean="0"/>
              <a:t>Ethical</a:t>
            </a:r>
            <a:r>
              <a:rPr lang="en-US" sz="1800" dirty="0" smtClean="0"/>
              <a:t> </a:t>
            </a:r>
            <a:r>
              <a:rPr lang="en-US" sz="1800" dirty="0"/>
              <a:t>review of research involving </a:t>
            </a:r>
            <a:r>
              <a:rPr lang="en-US" sz="1800" dirty="0" smtClean="0"/>
              <a:t>humans</a:t>
            </a:r>
            <a:r>
              <a:rPr lang="sv-SE" sz="1800" dirty="0" smtClean="0"/>
              <a:t> </a:t>
            </a:r>
            <a:endParaRPr lang="sv-SE" sz="1800" dirty="0"/>
          </a:p>
        </p:txBody>
      </p:sp>
      <p:sp>
        <p:nvSpPr>
          <p:cNvPr id="5" name="Rektangel 4"/>
          <p:cNvSpPr/>
          <p:nvPr/>
        </p:nvSpPr>
        <p:spPr>
          <a:xfrm>
            <a:off x="1264920" y="1250583"/>
            <a:ext cx="980948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 2019 there was an update of the law from 2003 on </a:t>
            </a:r>
            <a:r>
              <a:rPr lang="en-US" dirty="0"/>
              <a:t>ethical review of research involving </a:t>
            </a:r>
            <a:r>
              <a:rPr lang="en-US" dirty="0" smtClean="0"/>
              <a:t>humans - Act </a:t>
            </a:r>
            <a:r>
              <a:rPr lang="en-US" dirty="0"/>
              <a:t>amending the Act Prop. 2018/19: 165 (2003: 460) </a:t>
            </a:r>
            <a:r>
              <a:rPr lang="en-US" dirty="0" smtClean="0"/>
              <a:t>Research </a:t>
            </a:r>
            <a:r>
              <a:rPr lang="en-US" dirty="0"/>
              <a:t>may only be approved if it can be carried out with respect for human </a:t>
            </a:r>
            <a:r>
              <a:rPr lang="en-US" dirty="0" smtClean="0"/>
              <a:t>dignity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It </a:t>
            </a:r>
            <a:r>
              <a:rPr lang="en-US" dirty="0"/>
              <a:t>must also be regulated that a research principal </a:t>
            </a:r>
            <a:r>
              <a:rPr lang="en-US" dirty="0" smtClean="0"/>
              <a:t>must take </a:t>
            </a:r>
            <a:r>
              <a:rPr lang="en-US" dirty="0"/>
              <a:t>measures to prevent research within one's own </a:t>
            </a:r>
            <a:r>
              <a:rPr lang="en-US" dirty="0" smtClean="0"/>
              <a:t>business performed </a:t>
            </a:r>
            <a:r>
              <a:rPr lang="en-US" b="1" i="1" dirty="0"/>
              <a:t>without an approval in an ethics review or in violation of </a:t>
            </a:r>
            <a:r>
              <a:rPr lang="en-US" b="1" i="1" dirty="0" smtClean="0"/>
              <a:t>conditions</a:t>
            </a:r>
            <a:r>
              <a:rPr lang="en-US" i="1" dirty="0" smtClean="0"/>
              <a:t> </a:t>
            </a:r>
            <a:r>
              <a:rPr lang="en-US" dirty="0" smtClean="0"/>
              <a:t>who </a:t>
            </a:r>
            <a:r>
              <a:rPr lang="en-US" dirty="0"/>
              <a:t>has given notice in connection with such approval</a:t>
            </a:r>
            <a:r>
              <a:rPr lang="en-US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Board of Appeal for Ethical Review </a:t>
            </a:r>
            <a:r>
              <a:rPr lang="en-US" dirty="0" smtClean="0"/>
              <a:t>(</a:t>
            </a:r>
            <a:r>
              <a:rPr lang="en-US" dirty="0" err="1" smtClean="0"/>
              <a:t>Överklagandenämnden</a:t>
            </a:r>
            <a:r>
              <a:rPr lang="en-US" dirty="0" smtClean="0"/>
              <a:t>) shall </a:t>
            </a:r>
            <a:r>
              <a:rPr lang="en-US" dirty="0"/>
              <a:t>supervise compliance with the law, </a:t>
            </a:r>
            <a:r>
              <a:rPr lang="en-US" dirty="0" smtClean="0"/>
              <a:t>regulations which </a:t>
            </a:r>
            <a:r>
              <a:rPr lang="en-US" dirty="0"/>
              <a:t>have been announced on the basis of the law and conditions that have been </a:t>
            </a:r>
            <a:r>
              <a:rPr lang="en-US" dirty="0" smtClean="0"/>
              <a:t>announced in </a:t>
            </a:r>
            <a:r>
              <a:rPr lang="en-US" dirty="0"/>
              <a:t>connection with an ethics approval is followed</a:t>
            </a:r>
            <a:r>
              <a:rPr lang="en-US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/>
              <a:t>Maximum penalty </a:t>
            </a:r>
            <a:r>
              <a:rPr lang="en-US" dirty="0"/>
              <a:t>for </a:t>
            </a:r>
            <a:r>
              <a:rPr lang="en-US" dirty="0" smtClean="0"/>
              <a:t>those who </a:t>
            </a:r>
            <a:r>
              <a:rPr lang="en-US" i="1" dirty="0"/>
              <a:t>intentionally conducts research without an ethics approval </a:t>
            </a:r>
            <a:r>
              <a:rPr lang="en-US" dirty="0"/>
              <a:t>shall be raised </a:t>
            </a:r>
            <a:r>
              <a:rPr lang="en-US" dirty="0" smtClean="0"/>
              <a:t>from imprisonment </a:t>
            </a:r>
            <a:r>
              <a:rPr lang="en-US" dirty="0"/>
              <a:t>for six months to </a:t>
            </a:r>
            <a:r>
              <a:rPr lang="en-US" b="1" i="1" dirty="0"/>
              <a:t>imprisonment for two years</a:t>
            </a:r>
            <a:r>
              <a:rPr lang="en-US" dirty="0"/>
              <a:t>. The same penalty scale should be </a:t>
            </a:r>
            <a:r>
              <a:rPr lang="en-US" dirty="0" smtClean="0"/>
              <a:t>introduced for </a:t>
            </a:r>
            <a:r>
              <a:rPr lang="en-US" dirty="0"/>
              <a:t>a </a:t>
            </a:r>
            <a:r>
              <a:rPr lang="en-US" i="1" dirty="0"/>
              <a:t>research principal who intentionally refrains from taking preventive </a:t>
            </a:r>
            <a:r>
              <a:rPr lang="en-US" i="1" dirty="0" smtClean="0"/>
              <a:t>measures</a:t>
            </a:r>
            <a:r>
              <a:rPr lang="en-US" dirty="0" smtClean="0"/>
              <a:t>, </a:t>
            </a:r>
            <a:r>
              <a:rPr lang="en-US" dirty="0"/>
              <a:t>if research is carried out without ethical approval or in </a:t>
            </a:r>
            <a:r>
              <a:rPr lang="en-US" dirty="0" smtClean="0"/>
              <a:t>conflict with </a:t>
            </a:r>
            <a:r>
              <a:rPr lang="en-US" dirty="0"/>
              <a:t>a condition issued in connection with such approval</a:t>
            </a:r>
            <a:r>
              <a:rPr lang="sv-SE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63010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1047262" y="1696720"/>
            <a:ext cx="10718018" cy="33308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dirty="0" smtClean="0"/>
              <a:t>It is a national research </a:t>
            </a:r>
            <a:r>
              <a:rPr lang="sv-SE" dirty="0" err="1" smtClean="0"/>
              <a:t>course</a:t>
            </a:r>
            <a:r>
              <a:rPr lang="sv-SE" dirty="0" smtClean="0"/>
              <a:t> in </a:t>
            </a:r>
            <a:r>
              <a:rPr lang="sv-SE" b="1" dirty="0" err="1" smtClean="0"/>
              <a:t>ethics</a:t>
            </a:r>
            <a:r>
              <a:rPr lang="sv-SE" b="1" dirty="0" smtClean="0"/>
              <a:t>  for </a:t>
            </a:r>
            <a:r>
              <a:rPr lang="sv-SE" b="1" dirty="0" err="1" smtClean="0"/>
              <a:t>reseachers</a:t>
            </a:r>
            <a:r>
              <a:rPr lang="sv-SE" b="1" dirty="0" smtClean="0"/>
              <a:t> </a:t>
            </a:r>
            <a:r>
              <a:rPr lang="sv-SE" b="1" dirty="0" err="1" smtClean="0"/>
              <a:t>without</a:t>
            </a:r>
            <a:r>
              <a:rPr lang="sv-SE" b="1" dirty="0" smtClean="0"/>
              <a:t> a Swedish </a:t>
            </a:r>
            <a:r>
              <a:rPr lang="sv-SE" b="1" dirty="0" err="1" smtClean="0"/>
              <a:t>doctoral</a:t>
            </a:r>
            <a:r>
              <a:rPr lang="sv-SE" b="1" dirty="0" smtClean="0"/>
              <a:t> </a:t>
            </a:r>
            <a:r>
              <a:rPr lang="sv-SE" b="1" dirty="0" err="1" smtClean="0"/>
              <a:t>degree</a:t>
            </a:r>
            <a:r>
              <a:rPr lang="sv-SE" dirty="0" smtClean="0"/>
              <a:t>/ </a:t>
            </a:r>
            <a:r>
              <a:rPr lang="sv-SE" dirty="0" err="1" smtClean="0"/>
              <a:t>postgraduate</a:t>
            </a:r>
            <a:r>
              <a:rPr lang="sv-SE" dirty="0" smtClean="0"/>
              <a:t> </a:t>
            </a:r>
            <a:r>
              <a:rPr lang="sv-SE" dirty="0" err="1" smtClean="0"/>
              <a:t>education</a:t>
            </a:r>
            <a:r>
              <a:rPr lang="sv-SE" dirty="0" smtClean="0"/>
              <a:t> </a:t>
            </a:r>
          </a:p>
          <a:p>
            <a:pPr marL="0" indent="0">
              <a:buNone/>
            </a:pPr>
            <a:r>
              <a:rPr lang="sv-SE" dirty="0" smtClean="0"/>
              <a:t>The </a:t>
            </a:r>
            <a:r>
              <a:rPr lang="sv-SE" dirty="0" err="1"/>
              <a:t>need</a:t>
            </a:r>
            <a:r>
              <a:rPr lang="sv-SE" dirty="0"/>
              <a:t> of </a:t>
            </a:r>
            <a:r>
              <a:rPr lang="sv-SE" dirty="0" err="1"/>
              <a:t>this</a:t>
            </a:r>
            <a:r>
              <a:rPr lang="sv-SE" dirty="0"/>
              <a:t> </a:t>
            </a:r>
            <a:r>
              <a:rPr lang="sv-SE" dirty="0" err="1"/>
              <a:t>course</a:t>
            </a:r>
            <a:r>
              <a:rPr lang="sv-SE" dirty="0"/>
              <a:t> </a:t>
            </a:r>
            <a:r>
              <a:rPr lang="sv-SE" dirty="0" err="1"/>
              <a:t>was</a:t>
            </a:r>
            <a:r>
              <a:rPr lang="sv-SE" dirty="0"/>
              <a:t> </a:t>
            </a:r>
            <a:r>
              <a:rPr lang="sv-SE" dirty="0" err="1"/>
              <a:t>expressed</a:t>
            </a:r>
            <a:r>
              <a:rPr lang="sv-SE" dirty="0"/>
              <a:t> </a:t>
            </a:r>
            <a:r>
              <a:rPr lang="sv-SE" dirty="0" smtClean="0"/>
              <a:t>and </a:t>
            </a:r>
            <a:r>
              <a:rPr lang="sv-SE" b="1" dirty="0" err="1" smtClean="0"/>
              <a:t>demanded</a:t>
            </a:r>
            <a:r>
              <a:rPr lang="sv-SE" b="1" dirty="0" smtClean="0"/>
              <a:t> by </a:t>
            </a:r>
            <a:r>
              <a:rPr lang="sv-SE" b="1" dirty="0"/>
              <a:t>the </a:t>
            </a:r>
            <a:r>
              <a:rPr lang="sv-SE" b="1" dirty="0" err="1"/>
              <a:t>deans</a:t>
            </a:r>
            <a:r>
              <a:rPr lang="sv-SE" b="1" dirty="0"/>
              <a:t> at the Swedish </a:t>
            </a:r>
            <a:r>
              <a:rPr lang="sv-SE" b="1" dirty="0" err="1"/>
              <a:t>medical</a:t>
            </a:r>
            <a:r>
              <a:rPr lang="sv-SE" b="1" dirty="0"/>
              <a:t> </a:t>
            </a:r>
            <a:r>
              <a:rPr lang="sv-SE" b="1" dirty="0" err="1"/>
              <a:t>faculties</a:t>
            </a:r>
            <a:endParaRPr lang="sv-SE" b="1" dirty="0"/>
          </a:p>
          <a:p>
            <a:pPr marL="0" indent="0">
              <a:buNone/>
            </a:pPr>
            <a:r>
              <a:rPr lang="sv-SE" dirty="0" smtClean="0"/>
              <a:t>The </a:t>
            </a:r>
            <a:r>
              <a:rPr lang="sv-SE" dirty="0" err="1" smtClean="0"/>
              <a:t>course</a:t>
            </a:r>
            <a:r>
              <a:rPr lang="sv-SE" dirty="0" smtClean="0"/>
              <a:t> has </a:t>
            </a:r>
            <a:r>
              <a:rPr lang="sv-SE" dirty="0" err="1" smtClean="0"/>
              <a:t>been</a:t>
            </a:r>
            <a:r>
              <a:rPr lang="sv-SE" dirty="0" smtClean="0"/>
              <a:t> </a:t>
            </a:r>
            <a:r>
              <a:rPr lang="sv-SE" dirty="0" err="1" smtClean="0"/>
              <a:t>elaborated</a:t>
            </a:r>
            <a:r>
              <a:rPr lang="sv-SE" dirty="0" smtClean="0"/>
              <a:t> by a </a:t>
            </a:r>
            <a:r>
              <a:rPr lang="sv-SE" b="1" dirty="0" smtClean="0"/>
              <a:t>national </a:t>
            </a:r>
            <a:r>
              <a:rPr lang="sv-SE" b="1" dirty="0" err="1" smtClean="0"/>
              <a:t>working</a:t>
            </a:r>
            <a:r>
              <a:rPr lang="sv-SE" b="1" dirty="0" smtClean="0"/>
              <a:t> </a:t>
            </a:r>
            <a:r>
              <a:rPr lang="sv-SE" b="1" dirty="0" err="1" smtClean="0"/>
              <a:t>group</a:t>
            </a:r>
            <a:r>
              <a:rPr lang="sv-SE" b="1" dirty="0" smtClean="0"/>
              <a:t> </a:t>
            </a:r>
            <a:r>
              <a:rPr lang="sv-SE" dirty="0" err="1" smtClean="0"/>
              <a:t>consisting</a:t>
            </a:r>
            <a:r>
              <a:rPr lang="sv-SE" dirty="0" smtClean="0"/>
              <a:t> of </a:t>
            </a:r>
            <a:r>
              <a:rPr lang="sv-SE" dirty="0" err="1" smtClean="0"/>
              <a:t>members</a:t>
            </a:r>
            <a:r>
              <a:rPr lang="sv-SE" dirty="0" smtClean="0"/>
              <a:t> from the </a:t>
            </a:r>
            <a:r>
              <a:rPr lang="sv-SE" dirty="0" err="1" smtClean="0"/>
              <a:t>Ethic</a:t>
            </a:r>
            <a:r>
              <a:rPr lang="sv-SE" dirty="0" smtClean="0"/>
              <a:t> </a:t>
            </a:r>
            <a:r>
              <a:rPr lang="sv-SE" dirty="0" err="1" smtClean="0"/>
              <a:t>Committée</a:t>
            </a:r>
            <a:r>
              <a:rPr lang="sv-SE" dirty="0" smtClean="0"/>
              <a:t> at the Swedish Medical </a:t>
            </a:r>
            <a:r>
              <a:rPr lang="sv-SE" dirty="0" err="1" smtClean="0"/>
              <a:t>Faculties</a:t>
            </a:r>
            <a:r>
              <a:rPr lang="sv-SE" dirty="0" smtClean="0"/>
              <a:t>: </a:t>
            </a:r>
          </a:p>
          <a:p>
            <a:pPr marL="0" indent="0">
              <a:buNone/>
            </a:pPr>
            <a:r>
              <a:rPr lang="sv-SE" sz="1600" dirty="0" smtClean="0"/>
              <a:t>Birgitta Bernspång/ Sven-Arne Silfverdal, Umeå University; Björn Rydevik, </a:t>
            </a:r>
            <a:r>
              <a:rPr lang="sv-SE" sz="1600" dirty="0" err="1" smtClean="0"/>
              <a:t>Sahlgrensa</a:t>
            </a:r>
            <a:r>
              <a:rPr lang="sv-SE" sz="1600" dirty="0" smtClean="0"/>
              <a:t> Academy, Göteborg University; Charlotta </a:t>
            </a:r>
            <a:r>
              <a:rPr lang="sv-SE" sz="1600" dirty="0" err="1" smtClean="0"/>
              <a:t>Dabrosin</a:t>
            </a:r>
            <a:r>
              <a:rPr lang="sv-SE" sz="1600" dirty="0" smtClean="0"/>
              <a:t>, Linköping University; Gert Helgesson, Karolinska </a:t>
            </a:r>
            <a:r>
              <a:rPr lang="sv-SE" sz="1600" dirty="0" err="1" smtClean="0"/>
              <a:t>Institute</a:t>
            </a:r>
            <a:r>
              <a:rPr lang="sv-SE" sz="1600" dirty="0"/>
              <a:t>;</a:t>
            </a:r>
            <a:r>
              <a:rPr lang="sv-SE" sz="1600" dirty="0" smtClean="0"/>
              <a:t> Marie </a:t>
            </a:r>
            <a:r>
              <a:rPr lang="sv-SE" sz="1600" dirty="0"/>
              <a:t>Holmefur</a:t>
            </a:r>
            <a:r>
              <a:rPr lang="sv-SE" sz="1600" dirty="0" smtClean="0"/>
              <a:t>, Örebro University; Mats Johansson, Lund University; Stefan Eriksson, Uppsala University </a:t>
            </a:r>
          </a:p>
          <a:p>
            <a:pPr marL="0" indent="0">
              <a:buNone/>
            </a:pPr>
            <a:r>
              <a:rPr lang="sv-SE" b="1" dirty="0" err="1" smtClean="0"/>
              <a:t>Administrated</a:t>
            </a:r>
            <a:r>
              <a:rPr lang="sv-SE" b="1" dirty="0" smtClean="0"/>
              <a:t> by Uppsala University</a:t>
            </a:r>
            <a:r>
              <a:rPr lang="sv-SE" dirty="0" smtClean="0"/>
              <a:t> (Canvas, </a:t>
            </a:r>
            <a:r>
              <a:rPr lang="sv-SE" dirty="0" err="1" smtClean="0"/>
              <a:t>Studentum</a:t>
            </a:r>
            <a:r>
              <a:rPr lang="sv-SE" dirty="0" smtClean="0"/>
              <a:t>) and Sonja Bjelobaba, senior </a:t>
            </a:r>
            <a:r>
              <a:rPr lang="sv-SE" dirty="0" err="1" smtClean="0"/>
              <a:t>lecturer</a:t>
            </a:r>
            <a:r>
              <a:rPr lang="sv-SE" dirty="0" smtClean="0"/>
              <a:t>, </a:t>
            </a:r>
            <a:r>
              <a:rPr lang="en-US" dirty="0"/>
              <a:t>Centre for research ethics &amp; bioethics, Uppsala University</a:t>
            </a:r>
          </a:p>
          <a:p>
            <a:pPr marL="0" indent="0">
              <a:buNone/>
            </a:pPr>
            <a:r>
              <a:rPr lang="sv-SE" b="1" dirty="0" smtClean="0"/>
              <a:t>Contact person at Umeå University: Anna </a:t>
            </a:r>
            <a:r>
              <a:rPr lang="sv-SE" b="1" dirty="0"/>
              <a:t>Lundberg, </a:t>
            </a:r>
            <a:r>
              <a:rPr lang="sv-SE" b="1" dirty="0" smtClean="0"/>
              <a:t>Research </a:t>
            </a:r>
            <a:r>
              <a:rPr lang="sv-SE" b="1" dirty="0" err="1" smtClean="0"/>
              <a:t>coordinator</a:t>
            </a:r>
            <a:r>
              <a:rPr lang="sv-SE" b="1" dirty="0" smtClean="0"/>
              <a:t>, </a:t>
            </a:r>
            <a:r>
              <a:rPr lang="sv-SE" b="1" dirty="0" err="1" smtClean="0"/>
              <a:t>Dean’s</a:t>
            </a:r>
            <a:r>
              <a:rPr lang="sv-SE" b="1" dirty="0" smtClean="0"/>
              <a:t> </a:t>
            </a:r>
            <a:r>
              <a:rPr lang="sv-SE" b="1" dirty="0" err="1" smtClean="0"/>
              <a:t>office</a:t>
            </a:r>
            <a:endParaRPr lang="sv-SE" b="1" dirty="0" smtClean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961292" y="464755"/>
            <a:ext cx="10019323" cy="1080468"/>
          </a:xfrm>
        </p:spPr>
        <p:txBody>
          <a:bodyPr>
            <a:normAutofit/>
          </a:bodyPr>
          <a:lstStyle/>
          <a:p>
            <a:r>
              <a:rPr lang="sv-SE" dirty="0" smtClean="0"/>
              <a:t>”National </a:t>
            </a:r>
            <a:r>
              <a:rPr lang="sv-SE" dirty="0" err="1" smtClean="0"/>
              <a:t>course</a:t>
            </a:r>
            <a:r>
              <a:rPr lang="sv-SE" dirty="0" smtClean="0"/>
              <a:t> in Research </a:t>
            </a:r>
            <a:r>
              <a:rPr lang="sv-SE" dirty="0" err="1"/>
              <a:t>Ethics</a:t>
            </a:r>
            <a:r>
              <a:rPr lang="sv-SE" dirty="0"/>
              <a:t> for </a:t>
            </a:r>
            <a:r>
              <a:rPr lang="sv-SE" dirty="0" err="1"/>
              <a:t>Postdocs</a:t>
            </a:r>
            <a:r>
              <a:rPr lang="sv-SE" dirty="0"/>
              <a:t> and Researchers in Medicine”</a:t>
            </a:r>
          </a:p>
        </p:txBody>
      </p:sp>
    </p:spTree>
    <p:extLst>
      <p:ext uri="{BB962C8B-B14F-4D97-AF65-F5344CB8AC3E}">
        <p14:creationId xmlns:p14="http://schemas.microsoft.com/office/powerpoint/2010/main" val="70332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1170302" y="944880"/>
            <a:ext cx="9353145" cy="540512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sv-SE" sz="2600" dirty="0"/>
          </a:p>
          <a:p>
            <a:pPr marL="0" indent="0">
              <a:buNone/>
            </a:pPr>
            <a:r>
              <a:rPr lang="sv-SE" sz="4900" b="1" dirty="0" smtClean="0"/>
              <a:t>Start</a:t>
            </a:r>
            <a:r>
              <a:rPr lang="sv-SE" sz="4900" dirty="0" smtClean="0"/>
              <a:t> in Jan-Feb 2021, </a:t>
            </a:r>
            <a:r>
              <a:rPr lang="sv-SE" sz="4900" dirty="0" err="1" smtClean="0"/>
              <a:t>course</a:t>
            </a:r>
            <a:r>
              <a:rPr lang="sv-SE" sz="4900" dirty="0" smtClean="0"/>
              <a:t> is </a:t>
            </a:r>
            <a:r>
              <a:rPr lang="sv-SE" sz="4900" dirty="0" err="1" smtClean="0"/>
              <a:t>open</a:t>
            </a:r>
            <a:r>
              <a:rPr lang="sv-SE" sz="4900" dirty="0" smtClean="0"/>
              <a:t> </a:t>
            </a:r>
            <a:r>
              <a:rPr lang="sv-SE" sz="4900" dirty="0" err="1" smtClean="0"/>
              <a:t>during</a:t>
            </a:r>
            <a:r>
              <a:rPr lang="sv-SE" sz="4900" dirty="0" smtClean="0"/>
              <a:t> </a:t>
            </a:r>
            <a:r>
              <a:rPr lang="sv-SE" sz="4900" dirty="0" err="1" smtClean="0"/>
              <a:t>each</a:t>
            </a:r>
            <a:r>
              <a:rPr lang="sv-SE" sz="4900" dirty="0" smtClean="0"/>
              <a:t> semester </a:t>
            </a:r>
            <a:r>
              <a:rPr lang="sv-SE" sz="4900" dirty="0" err="1" smtClean="0"/>
              <a:t>but</a:t>
            </a:r>
            <a:r>
              <a:rPr lang="sv-SE" sz="4900" dirty="0" smtClean="0"/>
              <a:t> </a:t>
            </a:r>
            <a:r>
              <a:rPr lang="sv-SE" sz="4900" dirty="0" err="1" smtClean="0"/>
              <a:t>closed</a:t>
            </a:r>
            <a:r>
              <a:rPr lang="sv-SE" sz="4900" dirty="0" smtClean="0"/>
              <a:t> </a:t>
            </a:r>
            <a:r>
              <a:rPr lang="sv-SE" sz="4900" dirty="0" err="1" smtClean="0"/>
              <a:t>during</a:t>
            </a:r>
            <a:r>
              <a:rPr lang="sv-SE" sz="4900" dirty="0" smtClean="0"/>
              <a:t> </a:t>
            </a:r>
            <a:r>
              <a:rPr lang="sv-SE" sz="4900" dirty="0" err="1" smtClean="0"/>
              <a:t>vacations</a:t>
            </a:r>
            <a:endParaRPr lang="sv-SE" sz="4900" dirty="0" smtClean="0"/>
          </a:p>
          <a:p>
            <a:pPr marL="0" indent="0">
              <a:buNone/>
            </a:pPr>
            <a:r>
              <a:rPr lang="sv-SE" sz="4900" b="1" dirty="0" smtClean="0"/>
              <a:t>Access </a:t>
            </a:r>
            <a:r>
              <a:rPr lang="sv-SE" sz="4900" dirty="0" smtClean="0"/>
              <a:t> to the </a:t>
            </a:r>
            <a:r>
              <a:rPr lang="sv-SE" sz="4900" dirty="0" err="1" smtClean="0"/>
              <a:t>course</a:t>
            </a:r>
            <a:r>
              <a:rPr lang="sv-SE" sz="4900" dirty="0" smtClean="0"/>
              <a:t> via Anna Lundberg,  e-mail </a:t>
            </a:r>
            <a:r>
              <a:rPr lang="sv-SE" sz="4900" u="sng" dirty="0" smtClean="0"/>
              <a:t>a</a:t>
            </a:r>
            <a:r>
              <a:rPr lang="sv-SE" sz="4900" dirty="0" smtClean="0">
                <a:hlinkClick r:id="rId2"/>
              </a:rPr>
              <a:t>nna.lundberg@umu.se</a:t>
            </a:r>
            <a:r>
              <a:rPr lang="sv-SE" sz="4900" dirty="0" smtClean="0"/>
              <a:t>;  </a:t>
            </a:r>
            <a:r>
              <a:rPr lang="sv-SE" sz="4900" dirty="0" err="1" smtClean="0"/>
              <a:t>use</a:t>
            </a:r>
            <a:r>
              <a:rPr lang="sv-SE" sz="4900" dirty="0" smtClean="0"/>
              <a:t> of SWAM-ID</a:t>
            </a:r>
            <a:r>
              <a:rPr lang="sv-SE" sz="4900" dirty="0"/>
              <a:t>, </a:t>
            </a:r>
            <a:endParaRPr lang="sv-SE" sz="4900" dirty="0" smtClean="0"/>
          </a:p>
          <a:p>
            <a:pPr marL="0" indent="0">
              <a:buNone/>
            </a:pPr>
            <a:r>
              <a:rPr lang="sv-SE" sz="4900" b="1" dirty="0" smtClean="0"/>
              <a:t>Examination</a:t>
            </a:r>
            <a:r>
              <a:rPr lang="sv-SE" sz="4900" dirty="0" smtClean="0"/>
              <a:t> </a:t>
            </a:r>
            <a:r>
              <a:rPr lang="sv-SE" sz="4900" dirty="0" err="1" smtClean="0"/>
              <a:t>with</a:t>
            </a:r>
            <a:r>
              <a:rPr lang="sv-SE" sz="4900" dirty="0" smtClean="0"/>
              <a:t> </a:t>
            </a:r>
            <a:r>
              <a:rPr lang="sv-SE" sz="4900" dirty="0" err="1" smtClean="0"/>
              <a:t>Quiz</a:t>
            </a:r>
            <a:r>
              <a:rPr lang="sv-SE" sz="4900" dirty="0" smtClean="0"/>
              <a:t> </a:t>
            </a:r>
            <a:r>
              <a:rPr lang="sv-SE" sz="4900" dirty="0" err="1" smtClean="0"/>
              <a:t>after</a:t>
            </a:r>
            <a:r>
              <a:rPr lang="sv-SE" sz="4900" dirty="0" smtClean="0"/>
              <a:t> </a:t>
            </a:r>
            <a:r>
              <a:rPr lang="sv-SE" sz="4900" dirty="0" err="1" smtClean="0"/>
              <a:t>each</a:t>
            </a:r>
            <a:r>
              <a:rPr lang="sv-SE" sz="4900" dirty="0" smtClean="0"/>
              <a:t> </a:t>
            </a:r>
            <a:r>
              <a:rPr lang="sv-SE" sz="4900" dirty="0" err="1" smtClean="0"/>
              <a:t>module</a:t>
            </a:r>
            <a:r>
              <a:rPr lang="sv-SE" sz="4900" dirty="0" smtClean="0"/>
              <a:t>, </a:t>
            </a:r>
            <a:r>
              <a:rPr lang="sv-SE" sz="4900" dirty="0" err="1" smtClean="0"/>
              <a:t>y</a:t>
            </a:r>
            <a:r>
              <a:rPr lang="sv-SE" sz="4300" dirty="0" err="1" smtClean="0"/>
              <a:t>ou</a:t>
            </a:r>
            <a:r>
              <a:rPr lang="sv-SE" sz="4300" dirty="0" smtClean="0"/>
              <a:t> </a:t>
            </a:r>
            <a:r>
              <a:rPr lang="sv-SE" sz="4300" dirty="0" err="1" smtClean="0"/>
              <a:t>need</a:t>
            </a:r>
            <a:r>
              <a:rPr lang="sv-SE" sz="4300" dirty="0" smtClean="0"/>
              <a:t> to </a:t>
            </a:r>
            <a:r>
              <a:rPr lang="sv-SE" sz="4300" dirty="0" err="1" smtClean="0"/>
              <a:t>answer</a:t>
            </a:r>
            <a:r>
              <a:rPr lang="sv-SE" sz="4300" dirty="0" smtClean="0"/>
              <a:t> </a:t>
            </a:r>
            <a:r>
              <a:rPr lang="sv-SE" sz="4300" dirty="0" err="1" smtClean="0"/>
              <a:t>correct</a:t>
            </a:r>
            <a:r>
              <a:rPr lang="sv-SE" sz="4300" dirty="0" smtClean="0"/>
              <a:t> </a:t>
            </a:r>
            <a:r>
              <a:rPr lang="sv-SE" sz="4300" dirty="0" err="1" smtClean="0"/>
              <a:t>before</a:t>
            </a:r>
            <a:r>
              <a:rPr lang="sv-SE" sz="4300" dirty="0" smtClean="0"/>
              <a:t> </a:t>
            </a:r>
            <a:r>
              <a:rPr lang="sv-SE" sz="4300" dirty="0" err="1" smtClean="0"/>
              <a:t>continue</a:t>
            </a:r>
            <a:r>
              <a:rPr lang="sv-SE" sz="4300" dirty="0" smtClean="0"/>
              <a:t> to the </a:t>
            </a:r>
            <a:r>
              <a:rPr lang="sv-SE" sz="4300" dirty="0" err="1" smtClean="0"/>
              <a:t>next</a:t>
            </a:r>
            <a:r>
              <a:rPr lang="sv-SE" sz="4300" dirty="0" smtClean="0"/>
              <a:t> </a:t>
            </a:r>
            <a:r>
              <a:rPr lang="sv-SE" sz="4300" dirty="0" err="1" smtClean="0"/>
              <a:t>module</a:t>
            </a:r>
            <a:endParaRPr lang="sv-SE" sz="4300" dirty="0" smtClean="0"/>
          </a:p>
          <a:p>
            <a:pPr marL="0" lvl="0" indent="0">
              <a:buNone/>
            </a:pPr>
            <a:r>
              <a:rPr lang="sv-SE" sz="4900" b="1" dirty="0" err="1" smtClean="0"/>
              <a:t>Modules</a:t>
            </a:r>
            <a:r>
              <a:rPr lang="sv-SE" sz="4900" b="1" dirty="0" smtClean="0"/>
              <a:t>:</a:t>
            </a:r>
          </a:p>
          <a:p>
            <a:pPr lvl="0"/>
            <a:r>
              <a:rPr lang="sv-SE" sz="4900" b="1" dirty="0" err="1" smtClean="0"/>
              <a:t>Introduction</a:t>
            </a:r>
            <a:r>
              <a:rPr lang="sv-SE" sz="4900" b="1" dirty="0" smtClean="0"/>
              <a:t> </a:t>
            </a:r>
            <a:r>
              <a:rPr lang="sv-SE" sz="4900" b="1" dirty="0"/>
              <a:t>to Research </a:t>
            </a:r>
            <a:r>
              <a:rPr lang="sv-SE" sz="4900" b="1" dirty="0" err="1"/>
              <a:t>Ethics</a:t>
            </a:r>
            <a:r>
              <a:rPr lang="sv-SE" sz="4900" b="1" dirty="0"/>
              <a:t> </a:t>
            </a:r>
            <a:r>
              <a:rPr lang="sv-SE" sz="4900" dirty="0"/>
              <a:t>– Gert Helgesson, </a:t>
            </a:r>
            <a:r>
              <a:rPr lang="sv-SE" sz="4900" dirty="0" smtClean="0"/>
              <a:t>professor </a:t>
            </a:r>
            <a:r>
              <a:rPr lang="sv-SE" sz="4900" dirty="0"/>
              <a:t>in </a:t>
            </a:r>
            <a:r>
              <a:rPr lang="sv-SE" sz="4900" dirty="0" err="1" smtClean="0"/>
              <a:t>medical</a:t>
            </a:r>
            <a:r>
              <a:rPr lang="sv-SE" sz="4900" dirty="0" smtClean="0"/>
              <a:t> </a:t>
            </a:r>
            <a:r>
              <a:rPr lang="sv-SE" sz="4900" dirty="0" err="1" smtClean="0"/>
              <a:t>ethics</a:t>
            </a:r>
            <a:r>
              <a:rPr lang="sv-SE" sz="4900" dirty="0" smtClean="0"/>
              <a:t>, Karolinska </a:t>
            </a:r>
            <a:r>
              <a:rPr lang="sv-SE" sz="4900" dirty="0" err="1" smtClean="0"/>
              <a:t>Institute</a:t>
            </a:r>
            <a:r>
              <a:rPr lang="sv-SE" sz="4900" dirty="0" smtClean="0"/>
              <a:t>.</a:t>
            </a:r>
            <a:endParaRPr lang="sv-SE" sz="4900" dirty="0"/>
          </a:p>
          <a:p>
            <a:pPr lvl="0"/>
            <a:r>
              <a:rPr lang="sv-SE" sz="4900" b="1" dirty="0"/>
              <a:t>Research on humans – </a:t>
            </a:r>
            <a:r>
              <a:rPr lang="sv-SE" sz="4900" b="1" dirty="0" err="1"/>
              <a:t>basic</a:t>
            </a:r>
            <a:r>
              <a:rPr lang="sv-SE" sz="4900" b="1" dirty="0"/>
              <a:t> </a:t>
            </a:r>
            <a:r>
              <a:rPr lang="sv-SE" sz="4900" b="1" dirty="0" err="1"/>
              <a:t>ethical</a:t>
            </a:r>
            <a:r>
              <a:rPr lang="sv-SE" sz="4900" b="1" dirty="0"/>
              <a:t> </a:t>
            </a:r>
            <a:r>
              <a:rPr lang="sv-SE" sz="4900" b="1" dirty="0" err="1"/>
              <a:t>considerations</a:t>
            </a:r>
            <a:r>
              <a:rPr lang="sv-SE" sz="4900" b="1" dirty="0"/>
              <a:t> </a:t>
            </a:r>
            <a:r>
              <a:rPr lang="sv-SE" sz="4900" dirty="0"/>
              <a:t>– Gert Helgesson, KI. </a:t>
            </a:r>
          </a:p>
          <a:p>
            <a:pPr lvl="0"/>
            <a:r>
              <a:rPr lang="sv-SE" sz="4900" b="1" dirty="0"/>
              <a:t>The Swedish </a:t>
            </a:r>
            <a:r>
              <a:rPr lang="sv-SE" sz="4900" b="1" dirty="0" err="1"/>
              <a:t>Ethical</a:t>
            </a:r>
            <a:r>
              <a:rPr lang="sv-SE" sz="4900" b="1" dirty="0"/>
              <a:t> System </a:t>
            </a:r>
            <a:r>
              <a:rPr lang="sv-SE" sz="4900" dirty="0"/>
              <a:t>– Mats Johansson, </a:t>
            </a:r>
            <a:r>
              <a:rPr lang="sv-SE" sz="4900" dirty="0" smtClean="0"/>
              <a:t>ass. professor in </a:t>
            </a:r>
            <a:r>
              <a:rPr lang="sv-SE" sz="4900" dirty="0" err="1" smtClean="0"/>
              <a:t>medical</a:t>
            </a:r>
            <a:r>
              <a:rPr lang="sv-SE" sz="4900" dirty="0" smtClean="0"/>
              <a:t> </a:t>
            </a:r>
            <a:r>
              <a:rPr lang="sv-SE" sz="4900" dirty="0" err="1" smtClean="0"/>
              <a:t>ethics</a:t>
            </a:r>
            <a:r>
              <a:rPr lang="sv-SE" sz="4900" dirty="0" smtClean="0"/>
              <a:t>, Lund University</a:t>
            </a:r>
            <a:endParaRPr lang="sv-SE" sz="4900" dirty="0"/>
          </a:p>
          <a:p>
            <a:pPr lvl="0"/>
            <a:r>
              <a:rPr lang="sv-SE" sz="4900" b="1" dirty="0"/>
              <a:t>Research </a:t>
            </a:r>
            <a:r>
              <a:rPr lang="sv-SE" sz="4900" b="1" dirty="0" err="1"/>
              <a:t>misconduct</a:t>
            </a:r>
            <a:r>
              <a:rPr lang="sv-SE" sz="4900" b="1" dirty="0"/>
              <a:t> </a:t>
            </a:r>
            <a:r>
              <a:rPr lang="sv-SE" sz="4900" dirty="0"/>
              <a:t>- Björn Rydevik, </a:t>
            </a:r>
            <a:r>
              <a:rPr lang="sv-SE" sz="4900" dirty="0" smtClean="0"/>
              <a:t>professor </a:t>
            </a:r>
            <a:r>
              <a:rPr lang="sv-SE" sz="4900" dirty="0" err="1" smtClean="0"/>
              <a:t>em</a:t>
            </a:r>
            <a:r>
              <a:rPr lang="sv-SE" sz="4900" dirty="0" smtClean="0"/>
              <a:t>, Sahlgrenska </a:t>
            </a:r>
            <a:r>
              <a:rPr lang="sv-SE" sz="4900" dirty="0"/>
              <a:t>akademi, GU.  </a:t>
            </a:r>
          </a:p>
          <a:p>
            <a:pPr lvl="0"/>
            <a:r>
              <a:rPr lang="sv-SE" sz="4900" b="1" dirty="0" err="1"/>
              <a:t>Publication</a:t>
            </a:r>
            <a:r>
              <a:rPr lang="sv-SE" sz="4900" b="1" dirty="0"/>
              <a:t> </a:t>
            </a:r>
            <a:r>
              <a:rPr lang="sv-SE" sz="4900" b="1" dirty="0" err="1"/>
              <a:t>ethics</a:t>
            </a:r>
            <a:r>
              <a:rPr lang="sv-SE" sz="4900" b="1" dirty="0"/>
              <a:t> </a:t>
            </a:r>
            <a:r>
              <a:rPr lang="sv-SE" sz="4900" dirty="0"/>
              <a:t>– Stefan Eriksson, </a:t>
            </a:r>
            <a:r>
              <a:rPr lang="sv-SE" sz="4900" dirty="0" smtClean="0"/>
              <a:t>ass. professor, Centre for research </a:t>
            </a:r>
            <a:r>
              <a:rPr lang="sv-SE" sz="4900" dirty="0" err="1" smtClean="0"/>
              <a:t>ethics</a:t>
            </a:r>
            <a:r>
              <a:rPr lang="sv-SE" sz="4900" dirty="0" smtClean="0"/>
              <a:t> &amp; </a:t>
            </a:r>
            <a:r>
              <a:rPr lang="sv-SE" sz="4900" dirty="0" err="1" smtClean="0"/>
              <a:t>bioethics</a:t>
            </a:r>
            <a:r>
              <a:rPr lang="sv-SE" sz="4900" dirty="0" smtClean="0"/>
              <a:t>, Uppsala University</a:t>
            </a:r>
            <a:endParaRPr lang="sv-SE" sz="4900" dirty="0"/>
          </a:p>
          <a:p>
            <a:pPr lvl="0"/>
            <a:r>
              <a:rPr lang="sv-SE" sz="4900" b="1" dirty="0" err="1"/>
              <a:t>Predatory</a:t>
            </a:r>
            <a:r>
              <a:rPr lang="sv-SE" sz="4900" b="1" dirty="0"/>
              <a:t> journals </a:t>
            </a:r>
            <a:r>
              <a:rPr lang="sv-SE" sz="4900" dirty="0"/>
              <a:t>- Stefan Eriksson, Uppsala </a:t>
            </a:r>
            <a:r>
              <a:rPr lang="sv-SE" sz="4900" dirty="0" smtClean="0"/>
              <a:t>University.  </a:t>
            </a:r>
            <a:endParaRPr lang="sv-SE" sz="4900" dirty="0"/>
          </a:p>
          <a:p>
            <a:pPr lvl="0"/>
            <a:r>
              <a:rPr lang="sv-SE" sz="4900" b="1" dirty="0"/>
              <a:t>Research </a:t>
            </a:r>
            <a:r>
              <a:rPr lang="sv-SE" sz="4900" b="1" dirty="0" err="1"/>
              <a:t>based</a:t>
            </a:r>
            <a:r>
              <a:rPr lang="sv-SE" sz="4900" b="1" dirty="0"/>
              <a:t> on biobanks</a:t>
            </a:r>
            <a:r>
              <a:rPr lang="sv-SE" sz="4900" dirty="0"/>
              <a:t>. Film </a:t>
            </a:r>
            <a:r>
              <a:rPr lang="sv-SE" sz="4900" dirty="0" smtClean="0"/>
              <a:t>from </a:t>
            </a:r>
            <a:r>
              <a:rPr lang="sv-SE" sz="4900" dirty="0"/>
              <a:t>KI.  </a:t>
            </a:r>
          </a:p>
          <a:p>
            <a:pPr lvl="0"/>
            <a:r>
              <a:rPr lang="sv-SE" sz="4900" b="1" dirty="0"/>
              <a:t>Research on animals. </a:t>
            </a:r>
            <a:r>
              <a:rPr lang="sv-SE" sz="4900" dirty="0"/>
              <a:t>Film </a:t>
            </a:r>
            <a:r>
              <a:rPr lang="sv-SE" sz="4900" dirty="0" smtClean="0"/>
              <a:t>from </a:t>
            </a:r>
            <a:r>
              <a:rPr lang="sv-SE" sz="4900" dirty="0"/>
              <a:t>KI.   </a:t>
            </a:r>
          </a:p>
          <a:p>
            <a:pPr lvl="0"/>
            <a:r>
              <a:rPr lang="en-GB" sz="4900" b="1" dirty="0"/>
              <a:t>Working at a Swedish authority</a:t>
            </a:r>
            <a:r>
              <a:rPr lang="en-GB" sz="4900" dirty="0"/>
              <a:t>. Kristina Hug. Researcher in medical ethics</a:t>
            </a:r>
            <a:r>
              <a:rPr lang="en-GB" sz="4900" dirty="0" smtClean="0"/>
              <a:t>, Lund </a:t>
            </a:r>
            <a:r>
              <a:rPr lang="en-GB" sz="4900" dirty="0"/>
              <a:t>University</a:t>
            </a:r>
            <a:endParaRPr lang="sv-SE" sz="4900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660295" y="223521"/>
            <a:ext cx="8863152" cy="721359"/>
          </a:xfrm>
        </p:spPr>
        <p:txBody>
          <a:bodyPr/>
          <a:lstStyle/>
          <a:p>
            <a:r>
              <a:rPr lang="sv-SE" dirty="0" smtClean="0"/>
              <a:t>Online </a:t>
            </a:r>
            <a:r>
              <a:rPr lang="sv-SE" dirty="0" err="1" smtClean="0"/>
              <a:t>course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8696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1660292" y="1818658"/>
            <a:ext cx="9099148" cy="3889654"/>
          </a:xfrm>
        </p:spPr>
        <p:txBody>
          <a:bodyPr/>
          <a:lstStyle/>
          <a:p>
            <a:r>
              <a:rPr lang="sv-SE" dirty="0" err="1" smtClean="0"/>
              <a:t>This</a:t>
            </a:r>
            <a:r>
              <a:rPr lang="sv-SE" dirty="0" smtClean="0"/>
              <a:t> national online </a:t>
            </a:r>
            <a:r>
              <a:rPr lang="sv-SE" dirty="0" err="1" smtClean="0"/>
              <a:t>course</a:t>
            </a:r>
            <a:r>
              <a:rPr lang="sv-SE" dirty="0" smtClean="0"/>
              <a:t> in </a:t>
            </a:r>
            <a:r>
              <a:rPr lang="sv-SE" dirty="0" err="1" smtClean="0"/>
              <a:t>reserach</a:t>
            </a:r>
            <a:r>
              <a:rPr lang="sv-SE" dirty="0" smtClean="0"/>
              <a:t> </a:t>
            </a:r>
            <a:r>
              <a:rPr lang="sv-SE" dirty="0" err="1" smtClean="0"/>
              <a:t>ethics</a:t>
            </a:r>
            <a:r>
              <a:rPr lang="sv-SE" dirty="0" smtClean="0"/>
              <a:t> is </a:t>
            </a:r>
            <a:r>
              <a:rPr lang="sv-SE" dirty="0" err="1" smtClean="0"/>
              <a:t>primerily</a:t>
            </a:r>
            <a:r>
              <a:rPr lang="sv-SE" dirty="0" smtClean="0"/>
              <a:t> </a:t>
            </a:r>
            <a:r>
              <a:rPr lang="sv-SE" dirty="0" err="1" smtClean="0"/>
              <a:t>designed</a:t>
            </a:r>
            <a:r>
              <a:rPr lang="sv-SE" dirty="0" smtClean="0"/>
              <a:t> for </a:t>
            </a:r>
            <a:r>
              <a:rPr lang="sv-SE" dirty="0" err="1" smtClean="0"/>
              <a:t>postdocs</a:t>
            </a:r>
            <a:r>
              <a:rPr lang="sv-SE" dirty="0" smtClean="0"/>
              <a:t> and researchers in medicine </a:t>
            </a:r>
            <a:r>
              <a:rPr lang="sv-SE" dirty="0" err="1" smtClean="0"/>
              <a:t>without</a:t>
            </a:r>
            <a:r>
              <a:rPr lang="sv-SE" dirty="0" smtClean="0"/>
              <a:t> Swedish </a:t>
            </a:r>
            <a:r>
              <a:rPr lang="sv-SE" dirty="0" err="1" smtClean="0"/>
              <a:t>doctoral</a:t>
            </a:r>
            <a:r>
              <a:rPr lang="sv-SE" dirty="0" smtClean="0"/>
              <a:t> </a:t>
            </a:r>
            <a:r>
              <a:rPr lang="sv-SE" dirty="0" err="1" smtClean="0"/>
              <a:t>degree</a:t>
            </a:r>
            <a:r>
              <a:rPr lang="sv-SE" dirty="0" smtClean="0"/>
              <a:t> </a:t>
            </a:r>
          </a:p>
          <a:p>
            <a:r>
              <a:rPr lang="sv-SE" dirty="0" smtClean="0"/>
              <a:t>Open </a:t>
            </a:r>
            <a:r>
              <a:rPr lang="sv-SE" dirty="0" err="1" smtClean="0"/>
              <a:t>also</a:t>
            </a:r>
            <a:r>
              <a:rPr lang="sv-SE" dirty="0" smtClean="0"/>
              <a:t> for tutors and </a:t>
            </a:r>
            <a:r>
              <a:rPr lang="sv-SE" dirty="0" err="1" smtClean="0"/>
              <a:t>possibly</a:t>
            </a:r>
            <a:r>
              <a:rPr lang="sv-SE" dirty="0" smtClean="0"/>
              <a:t> for all </a:t>
            </a:r>
            <a:r>
              <a:rPr lang="sv-SE" dirty="0" err="1" smtClean="0"/>
              <a:t>interested</a:t>
            </a:r>
            <a:r>
              <a:rPr lang="sv-SE" dirty="0" smtClean="0"/>
              <a:t> researchers – in </a:t>
            </a:r>
            <a:r>
              <a:rPr lang="sv-SE" dirty="0" err="1" smtClean="0"/>
              <a:t>need</a:t>
            </a:r>
            <a:r>
              <a:rPr lang="sv-SE" dirty="0" smtClean="0"/>
              <a:t> of an </a:t>
            </a:r>
            <a:r>
              <a:rPr lang="sv-SE" dirty="0" err="1" smtClean="0"/>
              <a:t>up</a:t>
            </a:r>
            <a:r>
              <a:rPr lang="sv-SE" dirty="0" smtClean="0"/>
              <a:t>-date</a:t>
            </a:r>
          </a:p>
          <a:p>
            <a:r>
              <a:rPr lang="sv-SE" dirty="0" err="1"/>
              <a:t>Free</a:t>
            </a:r>
            <a:r>
              <a:rPr lang="sv-SE" dirty="0"/>
              <a:t> of charge</a:t>
            </a:r>
          </a:p>
          <a:p>
            <a:r>
              <a:rPr lang="sv-SE" dirty="0" smtClean="0"/>
              <a:t>Does not merit </a:t>
            </a:r>
            <a:r>
              <a:rPr lang="sv-SE" dirty="0" err="1" smtClean="0"/>
              <a:t>any</a:t>
            </a:r>
            <a:r>
              <a:rPr lang="sv-SE" dirty="0"/>
              <a:t> </a:t>
            </a:r>
            <a:r>
              <a:rPr lang="sv-SE" dirty="0" err="1" smtClean="0"/>
              <a:t>education</a:t>
            </a:r>
            <a:r>
              <a:rPr lang="sv-SE" dirty="0" smtClean="0"/>
              <a:t> </a:t>
            </a:r>
            <a:r>
              <a:rPr lang="sv-SE" dirty="0" err="1" smtClean="0"/>
              <a:t>credits</a:t>
            </a:r>
            <a:r>
              <a:rPr lang="sv-SE" dirty="0" smtClean="0"/>
              <a:t>  (högskolepoäng)</a:t>
            </a:r>
          </a:p>
          <a:p>
            <a:r>
              <a:rPr lang="sv-SE" dirty="0" smtClean="0"/>
              <a:t>A suggestion from the </a:t>
            </a:r>
            <a:r>
              <a:rPr lang="sv-SE" dirty="0" err="1" smtClean="0"/>
              <a:t>Ethics</a:t>
            </a:r>
            <a:r>
              <a:rPr lang="sv-SE" dirty="0" smtClean="0"/>
              <a:t> </a:t>
            </a:r>
            <a:r>
              <a:rPr lang="sv-SE" dirty="0" err="1" smtClean="0"/>
              <a:t>Committée</a:t>
            </a:r>
            <a:r>
              <a:rPr lang="sv-SE" dirty="0" smtClean="0"/>
              <a:t> at Umeå University is </a:t>
            </a:r>
            <a:r>
              <a:rPr lang="sv-SE" dirty="0" err="1" smtClean="0"/>
              <a:t>that</a:t>
            </a:r>
            <a:r>
              <a:rPr lang="sv-SE" dirty="0" smtClean="0"/>
              <a:t> the </a:t>
            </a:r>
            <a:r>
              <a:rPr lang="sv-SE" dirty="0" err="1" smtClean="0"/>
              <a:t>course</a:t>
            </a:r>
            <a:r>
              <a:rPr lang="sv-SE" dirty="0" smtClean="0"/>
              <a:t> </a:t>
            </a:r>
            <a:r>
              <a:rPr lang="sv-SE" dirty="0" err="1" smtClean="0"/>
              <a:t>should</a:t>
            </a:r>
            <a:r>
              <a:rPr lang="sv-SE" dirty="0" smtClean="0"/>
              <a:t> be </a:t>
            </a:r>
            <a:r>
              <a:rPr lang="sv-SE" dirty="0" err="1" smtClean="0"/>
              <a:t>mandatory</a:t>
            </a:r>
            <a:r>
              <a:rPr lang="sv-SE" dirty="0" smtClean="0"/>
              <a:t> for researchers </a:t>
            </a:r>
            <a:r>
              <a:rPr lang="sv-SE" dirty="0" err="1" smtClean="0"/>
              <a:t>without</a:t>
            </a:r>
            <a:r>
              <a:rPr lang="sv-SE" dirty="0" smtClean="0"/>
              <a:t> a Swedish </a:t>
            </a:r>
            <a:r>
              <a:rPr lang="sv-SE" dirty="0" err="1" smtClean="0"/>
              <a:t>doctoral</a:t>
            </a:r>
            <a:r>
              <a:rPr lang="sv-SE" dirty="0" smtClean="0"/>
              <a:t> </a:t>
            </a:r>
            <a:r>
              <a:rPr lang="sv-SE" dirty="0" err="1" smtClean="0"/>
              <a:t>degree</a:t>
            </a:r>
            <a:endParaRPr lang="sv-SE" dirty="0" smtClean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summary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03698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2036" y="783140"/>
            <a:ext cx="4080295" cy="5940118"/>
          </a:xfrm>
          <a:prstGeom prst="rect">
            <a:avLst/>
          </a:prstGeo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681487" y="319177"/>
            <a:ext cx="10644996" cy="457200"/>
          </a:xfrm>
        </p:spPr>
        <p:txBody>
          <a:bodyPr>
            <a:normAutofit/>
          </a:bodyPr>
          <a:lstStyle/>
          <a:p>
            <a:r>
              <a:rPr lang="sv-SE" sz="1800" dirty="0"/>
              <a:t>Mall för bedömning av behov av etikprövning </a:t>
            </a:r>
            <a:r>
              <a:rPr lang="sv-SE" sz="1800" dirty="0" smtClean="0"/>
              <a:t>vid </a:t>
            </a:r>
            <a:r>
              <a:rPr lang="sv-SE" sz="1800" dirty="0"/>
              <a:t>examensarbeten</a:t>
            </a: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3223" y="852233"/>
            <a:ext cx="4138437" cy="5809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83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umu SE v01">
  <a:themeElements>
    <a:clrScheme name="Umeå Universitet">
      <a:dk1>
        <a:sysClr val="windowText" lastClr="000000"/>
      </a:dk1>
      <a:lt1>
        <a:sysClr val="window" lastClr="FFFFFF"/>
      </a:lt1>
      <a:dk2>
        <a:srgbClr val="5F5F5F"/>
      </a:dk2>
      <a:lt2>
        <a:srgbClr val="E6E6E6"/>
      </a:lt2>
      <a:accent1>
        <a:srgbClr val="2A4765"/>
      </a:accent1>
      <a:accent2>
        <a:srgbClr val="EABAB9"/>
      </a:accent2>
      <a:accent3>
        <a:srgbClr val="73A790"/>
      </a:accent3>
      <a:accent4>
        <a:srgbClr val="D7B17C"/>
      </a:accent4>
      <a:accent5>
        <a:srgbClr val="F1EFE4"/>
      </a:accent5>
      <a:accent6>
        <a:srgbClr val="EDDDDB"/>
      </a:accent6>
      <a:hlink>
        <a:srgbClr val="000000"/>
      </a:hlink>
      <a:folHlink>
        <a:srgbClr val="000000"/>
      </a:folHlink>
    </a:clrScheme>
    <a:fontScheme name="Umeå Universitet">
      <a:majorFont>
        <a:latin typeface="Verdana"/>
        <a:ea typeface=""/>
        <a:cs typeface=""/>
      </a:majorFont>
      <a:minorFont>
        <a:latin typeface="Georgia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umu SE v01" id="{D660DCE1-17CA-4309-A75E-ED5B8D42CE4C}" vid="{5DD96FD0-3DCD-4DDB-8AE4-1B07D98C6B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7DF8B229149043AC056CBFE8B11EF9" ma:contentTypeVersion="13" ma:contentTypeDescription="Create a new document." ma:contentTypeScope="" ma:versionID="815b9b0ef1847278a2cfa0fed97389ea">
  <xsd:schema xmlns:xsd="http://www.w3.org/2001/XMLSchema" xmlns:xs="http://www.w3.org/2001/XMLSchema" xmlns:p="http://schemas.microsoft.com/office/2006/metadata/properties" xmlns:ns3="9c314a0d-fc0e-415c-9aed-f7cf8316431a" xmlns:ns4="a389610a-632f-450a-96e1-8e2237e52dab" targetNamespace="http://schemas.microsoft.com/office/2006/metadata/properties" ma:root="true" ma:fieldsID="7f7d2f3eac3d5c7813d81f5890380958" ns3:_="" ns4:_="">
    <xsd:import namespace="9c314a0d-fc0e-415c-9aed-f7cf8316431a"/>
    <xsd:import namespace="a389610a-632f-450a-96e1-8e2237e52da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OCR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314a0d-fc0e-415c-9aed-f7cf8316431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89610a-632f-450a-96e1-8e2237e52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F7F94D-84BC-4926-AC55-6E8CA7154F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314a0d-fc0e-415c-9aed-f7cf8316431a"/>
    <ds:schemaRef ds:uri="a389610a-632f-450a-96e1-8e2237e52d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3F8A595-0D48-48E9-AC9B-BEF9DB075A9F}">
  <ds:schemaRefs>
    <ds:schemaRef ds:uri="9c314a0d-fc0e-415c-9aed-f7cf8316431a"/>
    <ds:schemaRef ds:uri="http://purl.org/dc/terms/"/>
    <ds:schemaRef ds:uri="http://schemas.microsoft.com/office/2006/metadata/properties"/>
    <ds:schemaRef ds:uri="http://schemas.microsoft.com/office/2006/documentManagement/types"/>
    <ds:schemaRef ds:uri="a389610a-632f-450a-96e1-8e2237e52dab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DA48AE5-29C2-487B-AF5C-9438135951F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1100</TotalTime>
  <Words>746</Words>
  <Application>Microsoft Office PowerPoint</Application>
  <PresentationFormat>Bredbild</PresentationFormat>
  <Paragraphs>50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4" baseType="lpstr">
      <vt:lpstr>Arial</vt:lpstr>
      <vt:lpstr>Courier New</vt:lpstr>
      <vt:lpstr>Georgia</vt:lpstr>
      <vt:lpstr>Lucida Grande</vt:lpstr>
      <vt:lpstr>Verdana</vt:lpstr>
      <vt:lpstr>Wingdings</vt:lpstr>
      <vt:lpstr>Presentation umu SE v01</vt:lpstr>
      <vt:lpstr>”Research Ethics for Postdocs and Researchers in Medicine”</vt:lpstr>
      <vt:lpstr>Act amending the Act Prop. 2018/19: 165 (2003: 460) on ethical review of research involving humans lag om ändring i lagen  Prop. 2018/19:165 (2003:460)  om etikprövning av forskning som avser människor </vt:lpstr>
      <vt:lpstr>Ethical review of research involving humans </vt:lpstr>
      <vt:lpstr>”National course in Research Ethics for Postdocs and Researchers in Medicine”</vt:lpstr>
      <vt:lpstr>Online course</vt:lpstr>
      <vt:lpstr>summary</vt:lpstr>
      <vt:lpstr>Mall för bedömning av behov av etikprövning vid examensarbeten</vt:lpstr>
    </vt:vector>
  </TitlesOfParts>
  <Company>UmU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 Överklagandenämnden</dc:title>
  <dc:creator>Sven-Arne Silfverdal</dc:creator>
  <cp:lastModifiedBy>abrzi</cp:lastModifiedBy>
  <cp:revision>37</cp:revision>
  <dcterms:created xsi:type="dcterms:W3CDTF">2020-10-06T09:14:08Z</dcterms:created>
  <dcterms:modified xsi:type="dcterms:W3CDTF">2020-11-20T11:36:24Z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0x010100877DF8B229149043AC056CBFE8B11EF9</vt:lpwstr>
  </property>
</Properties>
</file>